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aragsa" charset="1" panose="00000000000000000000"/>
      <p:regular r:id="rId15"/>
    </p:embeddedFont>
    <p:embeddedFont>
      <p:font typeface="Open Sans Bold" charset="1" panose="00000000000000000000"/>
      <p:regular r:id="rId16"/>
    </p:embeddedFont>
    <p:embeddedFont>
      <p:font typeface="Agrandir" charset="1" panose="00000500000000000000"/>
      <p:regular r:id="rId17"/>
    </p:embeddedFont>
    <p:embeddedFont>
      <p:font typeface="Agrandir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EMPLOYEES  / List Karyawan  : </a:t>
            </a:r>
          </a:p>
          <a:p>
            <a:r>
              <a:rPr lang="en-US"/>
              <a:t>Berisi list-list karyawan yang ada beserta informasi ada di departemen mana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DEPARTMENT :  </a:t>
            </a:r>
          </a:p>
          <a:p>
            <a:r>
              <a:rPr lang="en-US"/>
              <a:t>Hanya berisi list departement yang ada di perusahaan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SALARY SUMMARY :  </a:t>
            </a:r>
          </a:p>
          <a:p>
            <a:r>
              <a:rPr lang="en-US"/>
              <a:t>Menampilkan jumlah total karyawan, lebih detailnya menampilkan jumlah karyawan per departement beserta jumlah gaji di departement tersebut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Analytics Dashboard :</a:t>
            </a:r>
          </a:p>
          <a:p>
            <a:r>
              <a:rPr lang="en-US"/>
              <a:t>Berisi beberapa fitur seperti penempatan divisi karyawan, distribusi gaji, performa karyawan dan turnover risk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SALARY DISTRIBUTION :</a:t>
            </a:r>
          </a:p>
          <a:p>
            <a:r>
              <a:rPr lang="en-US"/>
              <a:t>Prosentase gaji  karyawan (global)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EMPLOYEE PERFORMANCE :</a:t>
            </a:r>
          </a:p>
          <a:p>
            <a:r>
              <a:rPr lang="en-US"/>
              <a:t>berisi graph performa karyawan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EMPLOYEE TURNOVER RISK :</a:t>
            </a:r>
          </a:p>
          <a:p>
            <a:r>
              <a:rPr lang="en-US"/>
              <a:t>Menghitung kemungkinan keluarnya karyawan berdasarkan gaji &amp; masa kerja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EMPLOYEES  / List Karyawan  : </a:t>
            </a:r>
          </a:p>
          <a:p>
            <a:r>
              <a:rPr lang="en-US"/>
              <a:t>Berisi list-list karyawan yang ada beserta informasi ada di departemen mana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DEPARTMENT :  </a:t>
            </a:r>
          </a:p>
          <a:p>
            <a:r>
              <a:rPr lang="en-US"/>
              <a:t>Hanya berisi list departement yang ada di perusahaan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SALARY SUMMARY :  </a:t>
            </a:r>
          </a:p>
          <a:p>
            <a:r>
              <a:rPr lang="en-US"/>
              <a:t>Menampilkan jumlah total karyawan, lebih detailnya menampilkan jumlah karyawan per departement beserta jumlah gaji di departement tersebut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Analytics Dashboard :</a:t>
            </a:r>
          </a:p>
          <a:p>
            <a:r>
              <a:rPr lang="en-US"/>
              <a:t>Berisi beberapa fitur seperti penempatan divisi karyawan, distribusi gaji, performa karyawan dan turnover risk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SALARY DISTRIBUTION :</a:t>
            </a:r>
          </a:p>
          <a:p>
            <a:r>
              <a:rPr lang="en-US"/>
              <a:t>Prosentase gaji  karyawan (global)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EMPLOYEE PERFORMANCE :</a:t>
            </a:r>
          </a:p>
          <a:p>
            <a:r>
              <a:rPr lang="en-US"/>
              <a:t>berisi graph performa karyawan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EMPLOYEE TURNOVER RISK :</a:t>
            </a:r>
          </a:p>
          <a:p>
            <a:r>
              <a:rPr lang="en-US"/>
              <a:t>Menghitung kemungkinan keluarnya karyawan berdasarkan gaji &amp; masa kerja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EMPLOYEES  / List Karyawan  : </a:t>
            </a:r>
          </a:p>
          <a:p>
            <a:r>
              <a:rPr lang="en-US"/>
              <a:t>Berisi list-list karyawan yang ada beserta informasi ada di departemen mana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DEPARTMENT :  </a:t>
            </a:r>
          </a:p>
          <a:p>
            <a:r>
              <a:rPr lang="en-US"/>
              <a:t>Hanya berisi list departement yang ada di perusahaan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SALARY SUMMARY :  </a:t>
            </a:r>
          </a:p>
          <a:p>
            <a:r>
              <a:rPr lang="en-US"/>
              <a:t>Menampilkan jumlah total karyawan, lebih detailnya menampilkan jumlah karyawan per departement beserta jumlah gaji di departement tersebut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Analytics Dashboard :</a:t>
            </a:r>
          </a:p>
          <a:p>
            <a:r>
              <a:rPr lang="en-US"/>
              <a:t>Berisi beberapa fitur seperti penempatan divisi karyawan, distribusi gaji, performa karyawan dan turnover risk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SALARY DISTRIBUTION :</a:t>
            </a:r>
          </a:p>
          <a:p>
            <a:r>
              <a:rPr lang="en-US"/>
              <a:t>Prosentase gaji  karyawan (global)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EMPLOYEE PERFORMANCE :</a:t>
            </a:r>
          </a:p>
          <a:p>
            <a:r>
              <a:rPr lang="en-US"/>
              <a:t>berisi graph performa karyawan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EMPLOYEE TURNOVER RISK :</a:t>
            </a:r>
          </a:p>
          <a:p>
            <a:r>
              <a:rPr lang="en-US"/>
              <a:t>Menghitung kemungkinan keluarnya karyawan berdasarkan gaji &amp; masa kerja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EMPLOYEES  / List Karyawan  : </a:t>
            </a:r>
          </a:p>
          <a:p>
            <a:r>
              <a:rPr lang="en-US"/>
              <a:t>Berisi list-list karyawan yang ada beserta informasi ada di departemen mana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DEPARTMENT :  </a:t>
            </a:r>
          </a:p>
          <a:p>
            <a:r>
              <a:rPr lang="en-US"/>
              <a:t>Hanya berisi list departement yang ada di perusahaan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SALARY SUMMARY :  </a:t>
            </a:r>
          </a:p>
          <a:p>
            <a:r>
              <a:rPr lang="en-US"/>
              <a:t>Menampilkan jumlah total karyawan, lebih detailnya menampilkan jumlah karyawan per departement beserta jumlah gaji di departement tersebut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Analytics Dashboard :</a:t>
            </a:r>
          </a:p>
          <a:p>
            <a:r>
              <a:rPr lang="en-US"/>
              <a:t>Berisi beberapa fitur seperti penempatan divisi karyawan, distribusi gaji, performa karyawan dan turnover risk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SALARY DISTRIBUTION :</a:t>
            </a:r>
          </a:p>
          <a:p>
            <a:r>
              <a:rPr lang="en-US"/>
              <a:t>Prosentase gaji  karyawan (global)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EMPLOYEE PERFORMANCE :</a:t>
            </a:r>
          </a:p>
          <a:p>
            <a:r>
              <a:rPr lang="en-US"/>
              <a:t>berisi graph performa karyawan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EMPLOYEE TURNOVER RISK :</a:t>
            </a:r>
          </a:p>
          <a:p>
            <a:r>
              <a:rPr lang="en-US"/>
              <a:t>Menghitung kemungkinan keluarnya karyawan berdasarkan gaji &amp; masa kerja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26937" y="2957221"/>
            <a:ext cx="13434126" cy="2597943"/>
            <a:chOff x="0" y="0"/>
            <a:chExt cx="3538206" cy="6842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38206" cy="684232"/>
            </a:xfrm>
            <a:custGeom>
              <a:avLst/>
              <a:gdLst/>
              <a:ahLst/>
              <a:cxnLst/>
              <a:rect r="r" b="b" t="t" l="l"/>
              <a:pathLst>
                <a:path h="684232" w="3538206">
                  <a:moveTo>
                    <a:pt x="29391" y="0"/>
                  </a:moveTo>
                  <a:lnTo>
                    <a:pt x="3508815" y="0"/>
                  </a:lnTo>
                  <a:cubicBezTo>
                    <a:pt x="3525048" y="0"/>
                    <a:pt x="3538206" y="13159"/>
                    <a:pt x="3538206" y="29391"/>
                  </a:cubicBezTo>
                  <a:lnTo>
                    <a:pt x="3538206" y="654841"/>
                  </a:lnTo>
                  <a:cubicBezTo>
                    <a:pt x="3538206" y="662636"/>
                    <a:pt x="3535110" y="670112"/>
                    <a:pt x="3529598" y="675624"/>
                  </a:cubicBezTo>
                  <a:cubicBezTo>
                    <a:pt x="3524086" y="681135"/>
                    <a:pt x="3516611" y="684232"/>
                    <a:pt x="3508815" y="684232"/>
                  </a:cubicBezTo>
                  <a:lnTo>
                    <a:pt x="29391" y="684232"/>
                  </a:lnTo>
                  <a:cubicBezTo>
                    <a:pt x="13159" y="684232"/>
                    <a:pt x="0" y="671073"/>
                    <a:pt x="0" y="654841"/>
                  </a:cubicBezTo>
                  <a:lnTo>
                    <a:pt x="0" y="29391"/>
                  </a:lnTo>
                  <a:cubicBezTo>
                    <a:pt x="0" y="21596"/>
                    <a:pt x="3097" y="14120"/>
                    <a:pt x="8608" y="8608"/>
                  </a:cubicBezTo>
                  <a:cubicBezTo>
                    <a:pt x="14120" y="3097"/>
                    <a:pt x="21596" y="0"/>
                    <a:pt x="29391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3538206" cy="798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97819" y="5493703"/>
            <a:ext cx="7873311" cy="183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sz="10712">
                <a:solidFill>
                  <a:srgbClr val="424242"/>
                </a:solidFill>
                <a:latin typeface="Maragsa"/>
                <a:ea typeface="Maragsa"/>
                <a:cs typeface="Maragsa"/>
                <a:sym typeface="Maragsa"/>
              </a:rPr>
              <a:t>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0572" y="3439711"/>
            <a:ext cx="14686856" cy="158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0"/>
              </a:lnSpc>
              <a:spcBef>
                <a:spcPct val="0"/>
              </a:spcBef>
            </a:pPr>
            <a:r>
              <a:rPr lang="en-US" sz="9192">
                <a:solidFill>
                  <a:srgbClr val="F8F4EB"/>
                </a:solidFill>
                <a:latin typeface="Maragsa"/>
                <a:ea typeface="Maragsa"/>
                <a:cs typeface="Maragsa"/>
                <a:sym typeface="Maragsa"/>
              </a:rPr>
              <a:t>EMPLOYEE MANAGEMENT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032959" y="-2455521"/>
            <a:ext cx="5049982" cy="6172200"/>
          </a:xfrm>
          <a:custGeom>
            <a:avLst/>
            <a:gdLst/>
            <a:ahLst/>
            <a:cxnLst/>
            <a:rect r="r" b="b" t="t" l="l"/>
            <a:pathLst>
              <a:path h="6172200" w="5049982">
                <a:moveTo>
                  <a:pt x="0" y="0"/>
                </a:moveTo>
                <a:lnTo>
                  <a:pt x="5049982" y="0"/>
                </a:lnTo>
                <a:lnTo>
                  <a:pt x="5049982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30195" y="709036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-174586" y="8477446"/>
            <a:ext cx="3777058" cy="3619109"/>
          </a:xfrm>
          <a:custGeom>
            <a:avLst/>
            <a:gdLst/>
            <a:ahLst/>
            <a:cxnLst/>
            <a:rect r="r" b="b" t="t" l="l"/>
            <a:pathLst>
              <a:path h="3619109" w="3777058">
                <a:moveTo>
                  <a:pt x="0" y="0"/>
                </a:moveTo>
                <a:lnTo>
                  <a:pt x="3777058" y="0"/>
                </a:lnTo>
                <a:lnTo>
                  <a:pt x="3777058" y="3619108"/>
                </a:lnTo>
                <a:lnTo>
                  <a:pt x="0" y="361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5140" y="895350"/>
            <a:ext cx="487772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424242"/>
                </a:solidFill>
                <a:latin typeface="Maragsa"/>
                <a:ea typeface="Maragsa"/>
                <a:cs typeface="Maragsa"/>
                <a:sym typeface="Maragsa"/>
              </a:rPr>
              <a:t>OUR 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13281" y="2333072"/>
            <a:ext cx="6364432" cy="627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347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Rest</a:t>
            </a:r>
            <a:r>
              <a:rPr lang="en-US" b="true" sz="347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 Firmansyah</a:t>
            </a:r>
          </a:p>
          <a:p>
            <a:pPr algn="l">
              <a:lnSpc>
                <a:spcPts val="4511"/>
              </a:lnSpc>
            </a:pP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Budi Wahyu Badruzzaman</a:t>
            </a:r>
          </a:p>
          <a:p>
            <a:pPr algn="l">
              <a:lnSpc>
                <a:spcPts val="4511"/>
              </a:lnSpc>
            </a:pP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Joshua PF Kristanto</a:t>
            </a: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Nathanael Fransisco</a:t>
            </a:r>
          </a:p>
          <a:p>
            <a:pPr algn="l">
              <a:lnSpc>
                <a:spcPts val="4511"/>
              </a:lnSpc>
            </a:pP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Yohanes Christian Wibowo</a:t>
            </a:r>
          </a:p>
          <a:p>
            <a:pPr algn="l">
              <a:lnSpc>
                <a:spcPts val="4511"/>
              </a:lnSpc>
            </a:pP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Muhammad Ahmes Maulana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55207" y="2333072"/>
            <a:ext cx="2511136" cy="627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3470" b="true">
                <a:solidFill>
                  <a:srgbClr val="4242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2211102074</a:t>
            </a:r>
          </a:p>
          <a:p>
            <a:pPr algn="l">
              <a:lnSpc>
                <a:spcPts val="4511"/>
              </a:lnSpc>
            </a:pP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4242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2211102067</a:t>
            </a:r>
          </a:p>
          <a:p>
            <a:pPr algn="l">
              <a:lnSpc>
                <a:spcPts val="4511"/>
              </a:lnSpc>
            </a:pP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4242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2211102050</a:t>
            </a: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4242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4242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2211102177</a:t>
            </a:r>
          </a:p>
          <a:p>
            <a:pPr algn="l">
              <a:lnSpc>
                <a:spcPts val="4511"/>
              </a:lnSpc>
            </a:pP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4242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2211102038</a:t>
            </a:r>
          </a:p>
          <a:p>
            <a:pPr algn="l">
              <a:lnSpc>
                <a:spcPts val="4511"/>
              </a:lnSpc>
            </a:pPr>
          </a:p>
          <a:p>
            <a:pPr algn="l">
              <a:lnSpc>
                <a:spcPts val="4511"/>
              </a:lnSpc>
            </a:pPr>
            <a:r>
              <a:rPr lang="en-US" b="true" sz="3470">
                <a:solidFill>
                  <a:srgbClr val="4242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2211102112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68975"/>
            <a:ext cx="9275550" cy="3131099"/>
            <a:chOff x="0" y="0"/>
            <a:chExt cx="240783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7834" cy="812800"/>
            </a:xfrm>
            <a:custGeom>
              <a:avLst/>
              <a:gdLst/>
              <a:ahLst/>
              <a:cxnLst/>
              <a:rect r="r" b="b" t="t" l="l"/>
              <a:pathLst>
                <a:path h="812800" w="2407834">
                  <a:moveTo>
                    <a:pt x="19197" y="0"/>
                  </a:moveTo>
                  <a:lnTo>
                    <a:pt x="2388637" y="0"/>
                  </a:lnTo>
                  <a:cubicBezTo>
                    <a:pt x="2399239" y="0"/>
                    <a:pt x="2407834" y="8595"/>
                    <a:pt x="2407834" y="19197"/>
                  </a:cubicBezTo>
                  <a:lnTo>
                    <a:pt x="2407834" y="793603"/>
                  </a:lnTo>
                  <a:cubicBezTo>
                    <a:pt x="2407834" y="804205"/>
                    <a:pt x="2399239" y="812800"/>
                    <a:pt x="2388637" y="812800"/>
                  </a:cubicBezTo>
                  <a:lnTo>
                    <a:pt x="19197" y="812800"/>
                  </a:lnTo>
                  <a:cubicBezTo>
                    <a:pt x="8595" y="812800"/>
                    <a:pt x="0" y="804205"/>
                    <a:pt x="0" y="793603"/>
                  </a:cubicBezTo>
                  <a:lnTo>
                    <a:pt x="0" y="19197"/>
                  </a:lnTo>
                  <a:cubicBezTo>
                    <a:pt x="0" y="8595"/>
                    <a:pt x="8595" y="0"/>
                    <a:pt x="1919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692" r="0" b="-869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60995" y="2868975"/>
            <a:ext cx="6498305" cy="5242199"/>
            <a:chOff x="0" y="0"/>
            <a:chExt cx="1686891" cy="13608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86891" cy="1360819"/>
            </a:xfrm>
            <a:custGeom>
              <a:avLst/>
              <a:gdLst/>
              <a:ahLst/>
              <a:cxnLst/>
              <a:rect r="r" b="b" t="t" l="l"/>
              <a:pathLst>
                <a:path h="1360819" w="1686891">
                  <a:moveTo>
                    <a:pt x="27402" y="0"/>
                  </a:moveTo>
                  <a:lnTo>
                    <a:pt x="1659489" y="0"/>
                  </a:lnTo>
                  <a:cubicBezTo>
                    <a:pt x="1674623" y="0"/>
                    <a:pt x="1686891" y="12268"/>
                    <a:pt x="1686891" y="27402"/>
                  </a:cubicBezTo>
                  <a:lnTo>
                    <a:pt x="1686891" y="1333418"/>
                  </a:lnTo>
                  <a:cubicBezTo>
                    <a:pt x="1686891" y="1340685"/>
                    <a:pt x="1684004" y="1347655"/>
                    <a:pt x="1678865" y="1352793"/>
                  </a:cubicBezTo>
                  <a:cubicBezTo>
                    <a:pt x="1673726" y="1357932"/>
                    <a:pt x="1666757" y="1360819"/>
                    <a:pt x="1659489" y="1360819"/>
                  </a:cubicBezTo>
                  <a:lnTo>
                    <a:pt x="27402" y="1360819"/>
                  </a:lnTo>
                  <a:cubicBezTo>
                    <a:pt x="12268" y="1360819"/>
                    <a:pt x="0" y="1348551"/>
                    <a:pt x="0" y="1333418"/>
                  </a:cubicBezTo>
                  <a:lnTo>
                    <a:pt x="0" y="27402"/>
                  </a:lnTo>
                  <a:cubicBezTo>
                    <a:pt x="0" y="20134"/>
                    <a:pt x="2887" y="13165"/>
                    <a:pt x="8026" y="8026"/>
                  </a:cubicBezTo>
                  <a:cubicBezTo>
                    <a:pt x="13165" y="2887"/>
                    <a:pt x="20134" y="0"/>
                    <a:pt x="27402" y="0"/>
                  </a:cubicBezTo>
                  <a:close/>
                </a:path>
              </a:pathLst>
            </a:custGeom>
            <a:blipFill>
              <a:blip r:embed="rId3"/>
              <a:stretch>
                <a:fillRect l="-10427" t="0" r="-1042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5400000">
            <a:off x="-174586" y="8477446"/>
            <a:ext cx="3777058" cy="3619109"/>
          </a:xfrm>
          <a:custGeom>
            <a:avLst/>
            <a:gdLst/>
            <a:ahLst/>
            <a:cxnLst/>
            <a:rect r="r" b="b" t="t" l="l"/>
            <a:pathLst>
              <a:path h="3619109" w="3777058">
                <a:moveTo>
                  <a:pt x="0" y="0"/>
                </a:moveTo>
                <a:lnTo>
                  <a:pt x="3777058" y="0"/>
                </a:lnTo>
                <a:lnTo>
                  <a:pt x="3777058" y="3619108"/>
                </a:lnTo>
                <a:lnTo>
                  <a:pt x="0" y="361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10942" y="68326"/>
            <a:ext cx="3777058" cy="3619109"/>
          </a:xfrm>
          <a:custGeom>
            <a:avLst/>
            <a:gdLst/>
            <a:ahLst/>
            <a:cxnLst/>
            <a:rect r="r" b="b" t="t" l="l"/>
            <a:pathLst>
              <a:path h="3619109" w="3777058">
                <a:moveTo>
                  <a:pt x="0" y="0"/>
                </a:moveTo>
                <a:lnTo>
                  <a:pt x="3777058" y="0"/>
                </a:lnTo>
                <a:lnTo>
                  <a:pt x="3777058" y="3619109"/>
                </a:lnTo>
                <a:lnTo>
                  <a:pt x="0" y="36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37891" y="1214306"/>
            <a:ext cx="861221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424242"/>
                </a:solidFill>
                <a:latin typeface="Maragsa"/>
                <a:ea typeface="Maragsa"/>
                <a:cs typeface="Maragsa"/>
                <a:sym typeface="Maragsa"/>
              </a:rPr>
              <a:t>WHY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307775"/>
            <a:ext cx="9275550" cy="22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Sistem Manajemen Karyawan dibuat karena kebutuhan perusahaan dalam mengelola data karyawan &amp; departemen secara cepat, akurat, dan terstruktur semakin penting. Sistem ini membantu management Human Resource di suatu perusahaan.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85786"/>
            <a:ext cx="2141991" cy="2418398"/>
            <a:chOff x="0" y="0"/>
            <a:chExt cx="812800" cy="9176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17685"/>
            </a:xfrm>
            <a:custGeom>
              <a:avLst/>
              <a:gdLst/>
              <a:ahLst/>
              <a:cxnLst/>
              <a:rect r="r" b="b" t="t" l="l"/>
              <a:pathLst>
                <a:path h="917685" w="812800">
                  <a:moveTo>
                    <a:pt x="83130" y="0"/>
                  </a:moveTo>
                  <a:lnTo>
                    <a:pt x="729670" y="0"/>
                  </a:lnTo>
                  <a:cubicBezTo>
                    <a:pt x="751717" y="0"/>
                    <a:pt x="772862" y="8758"/>
                    <a:pt x="788452" y="24348"/>
                  </a:cubicBezTo>
                  <a:cubicBezTo>
                    <a:pt x="804042" y="39938"/>
                    <a:pt x="812800" y="61083"/>
                    <a:pt x="812800" y="83130"/>
                  </a:cubicBezTo>
                  <a:lnTo>
                    <a:pt x="812800" y="834555"/>
                  </a:lnTo>
                  <a:cubicBezTo>
                    <a:pt x="812800" y="880466"/>
                    <a:pt x="775581" y="917685"/>
                    <a:pt x="729670" y="917685"/>
                  </a:cubicBezTo>
                  <a:lnTo>
                    <a:pt x="83130" y="917685"/>
                  </a:lnTo>
                  <a:cubicBezTo>
                    <a:pt x="61083" y="917685"/>
                    <a:pt x="39938" y="908927"/>
                    <a:pt x="24348" y="893337"/>
                  </a:cubicBezTo>
                  <a:cubicBezTo>
                    <a:pt x="8758" y="877747"/>
                    <a:pt x="0" y="856602"/>
                    <a:pt x="0" y="834555"/>
                  </a:cubicBezTo>
                  <a:lnTo>
                    <a:pt x="0" y="83130"/>
                  </a:lnTo>
                  <a:cubicBezTo>
                    <a:pt x="0" y="61083"/>
                    <a:pt x="8758" y="39938"/>
                    <a:pt x="24348" y="24348"/>
                  </a:cubicBezTo>
                  <a:cubicBezTo>
                    <a:pt x="39938" y="8758"/>
                    <a:pt x="61083" y="0"/>
                    <a:pt x="83130" y="0"/>
                  </a:cubicBezTo>
                  <a:close/>
                </a:path>
              </a:pathLst>
            </a:custGeom>
            <a:blipFill>
              <a:blip r:embed="rId2"/>
              <a:stretch>
                <a:fillRect l="-6452" t="0" r="-64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71938" y="3085786"/>
            <a:ext cx="2141991" cy="2418398"/>
            <a:chOff x="0" y="0"/>
            <a:chExt cx="812800" cy="9176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917685"/>
            </a:xfrm>
            <a:custGeom>
              <a:avLst/>
              <a:gdLst/>
              <a:ahLst/>
              <a:cxnLst/>
              <a:rect r="r" b="b" t="t" l="l"/>
              <a:pathLst>
                <a:path h="917685" w="812800">
                  <a:moveTo>
                    <a:pt x="83130" y="0"/>
                  </a:moveTo>
                  <a:lnTo>
                    <a:pt x="729670" y="0"/>
                  </a:lnTo>
                  <a:cubicBezTo>
                    <a:pt x="751717" y="0"/>
                    <a:pt x="772862" y="8758"/>
                    <a:pt x="788452" y="24348"/>
                  </a:cubicBezTo>
                  <a:cubicBezTo>
                    <a:pt x="804042" y="39938"/>
                    <a:pt x="812800" y="61083"/>
                    <a:pt x="812800" y="83130"/>
                  </a:cubicBezTo>
                  <a:lnTo>
                    <a:pt x="812800" y="834555"/>
                  </a:lnTo>
                  <a:cubicBezTo>
                    <a:pt x="812800" y="880466"/>
                    <a:pt x="775581" y="917685"/>
                    <a:pt x="729670" y="917685"/>
                  </a:cubicBezTo>
                  <a:lnTo>
                    <a:pt x="83130" y="917685"/>
                  </a:lnTo>
                  <a:cubicBezTo>
                    <a:pt x="61083" y="917685"/>
                    <a:pt x="39938" y="908927"/>
                    <a:pt x="24348" y="893337"/>
                  </a:cubicBezTo>
                  <a:cubicBezTo>
                    <a:pt x="8758" y="877747"/>
                    <a:pt x="0" y="856602"/>
                    <a:pt x="0" y="834555"/>
                  </a:cubicBezTo>
                  <a:lnTo>
                    <a:pt x="0" y="83130"/>
                  </a:lnTo>
                  <a:cubicBezTo>
                    <a:pt x="0" y="61083"/>
                    <a:pt x="8758" y="39938"/>
                    <a:pt x="24348" y="24348"/>
                  </a:cubicBezTo>
                  <a:cubicBezTo>
                    <a:pt x="39938" y="8758"/>
                    <a:pt x="61083" y="0"/>
                    <a:pt x="83130" y="0"/>
                  </a:cubicBezTo>
                  <a:close/>
                </a:path>
              </a:pathLst>
            </a:custGeom>
            <a:blipFill>
              <a:blip r:embed="rId3"/>
              <a:stretch>
                <a:fillRect l="-6452" t="0" r="-645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5400000">
            <a:off x="-2864399" y="5949127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60909" y="6444298"/>
            <a:ext cx="2660585" cy="2667258"/>
            <a:chOff x="0" y="0"/>
            <a:chExt cx="915389" cy="9176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5389" cy="917685"/>
            </a:xfrm>
            <a:custGeom>
              <a:avLst/>
              <a:gdLst/>
              <a:ahLst/>
              <a:cxnLst/>
              <a:rect r="r" b="b" t="t" l="l"/>
              <a:pathLst>
                <a:path h="917685" w="915389">
                  <a:moveTo>
                    <a:pt x="66927" y="0"/>
                  </a:moveTo>
                  <a:lnTo>
                    <a:pt x="848463" y="0"/>
                  </a:lnTo>
                  <a:cubicBezTo>
                    <a:pt x="866213" y="0"/>
                    <a:pt x="883236" y="7051"/>
                    <a:pt x="895787" y="19602"/>
                  </a:cubicBezTo>
                  <a:cubicBezTo>
                    <a:pt x="908338" y="32154"/>
                    <a:pt x="915389" y="49177"/>
                    <a:pt x="915389" y="66927"/>
                  </a:cubicBezTo>
                  <a:lnTo>
                    <a:pt x="915389" y="850758"/>
                  </a:lnTo>
                  <a:cubicBezTo>
                    <a:pt x="915389" y="887721"/>
                    <a:pt x="885425" y="917685"/>
                    <a:pt x="848463" y="917685"/>
                  </a:cubicBezTo>
                  <a:lnTo>
                    <a:pt x="66927" y="917685"/>
                  </a:lnTo>
                  <a:cubicBezTo>
                    <a:pt x="49177" y="917685"/>
                    <a:pt x="32154" y="910634"/>
                    <a:pt x="19602" y="898083"/>
                  </a:cubicBezTo>
                  <a:cubicBezTo>
                    <a:pt x="7051" y="885532"/>
                    <a:pt x="0" y="868508"/>
                    <a:pt x="0" y="850758"/>
                  </a:cubicBezTo>
                  <a:lnTo>
                    <a:pt x="0" y="66927"/>
                  </a:lnTo>
                  <a:cubicBezTo>
                    <a:pt x="0" y="49177"/>
                    <a:pt x="7051" y="32154"/>
                    <a:pt x="19602" y="19602"/>
                  </a:cubicBezTo>
                  <a:cubicBezTo>
                    <a:pt x="32154" y="7051"/>
                    <a:pt x="49177" y="0"/>
                    <a:pt x="66927" y="0"/>
                  </a:cubicBezTo>
                  <a:close/>
                </a:path>
              </a:pathLst>
            </a:custGeom>
            <a:blipFill>
              <a:blip r:embed="rId6"/>
              <a:stretch>
                <a:fillRect l="-125" t="0" r="-125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673146" y="-1125046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41146" y="686809"/>
            <a:ext cx="7405709" cy="109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7"/>
              </a:lnSpc>
              <a:spcBef>
                <a:spcPct val="0"/>
              </a:spcBef>
            </a:pPr>
            <a:r>
              <a:rPr lang="en-US" sz="6427">
                <a:solidFill>
                  <a:srgbClr val="424242"/>
                </a:solidFill>
                <a:latin typeface="Maragsa"/>
                <a:ea typeface="Maragsa"/>
                <a:cs typeface="Maragsa"/>
                <a:sym typeface="Maragsa"/>
              </a:rPr>
              <a:t>TOOLS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09787" y="3481708"/>
            <a:ext cx="5665659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Framework open-source dari Google untuk membuat aplikasi mobile dengan satu codebase menggunakan bahasa pemrograman Dart.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09787" y="2971486"/>
            <a:ext cx="4631429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424242"/>
                </a:solidFill>
                <a:latin typeface="Agrandir Bold"/>
                <a:ea typeface="Agrandir Bold"/>
                <a:cs typeface="Agrandir Bold"/>
                <a:sym typeface="Agrandir Bold"/>
              </a:rPr>
              <a:t>Frontend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81218" y="3481708"/>
            <a:ext cx="4878082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Framework PHP untuk pembuatan aplikasi web dengan fitur seperti routing, autentikasi, dan manajemen database.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0406" y="2971486"/>
            <a:ext cx="4384408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424242"/>
                </a:solidFill>
                <a:latin typeface="Agrandir Bold"/>
                <a:ea typeface="Agrandir Bold"/>
                <a:cs typeface="Agrandir Bold"/>
                <a:sym typeface="Agrandir Bold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4156" y="7206039"/>
            <a:ext cx="5442935" cy="180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Sistem Database yang populer, digunakan untuk menyimpan dan mengelola data aplikasi secara terstruktur.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84156" y="6476742"/>
            <a:ext cx="4384408" cy="488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424242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Database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56826"/>
            <a:ext cx="8115300" cy="4453271"/>
          </a:xfrm>
          <a:custGeom>
            <a:avLst/>
            <a:gdLst/>
            <a:ahLst/>
            <a:cxnLst/>
            <a:rect r="r" b="b" t="t" l="l"/>
            <a:pathLst>
              <a:path h="4453271" w="8115300">
                <a:moveTo>
                  <a:pt x="0" y="0"/>
                </a:moveTo>
                <a:lnTo>
                  <a:pt x="8115300" y="0"/>
                </a:lnTo>
                <a:lnTo>
                  <a:pt x="8115300" y="4453271"/>
                </a:lnTo>
                <a:lnTo>
                  <a:pt x="0" y="4453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144895"/>
            <a:ext cx="8115300" cy="4446508"/>
          </a:xfrm>
          <a:custGeom>
            <a:avLst/>
            <a:gdLst/>
            <a:ahLst/>
            <a:cxnLst/>
            <a:rect r="r" b="b" t="t" l="l"/>
            <a:pathLst>
              <a:path h="4446508" w="8115300">
                <a:moveTo>
                  <a:pt x="0" y="0"/>
                </a:moveTo>
                <a:lnTo>
                  <a:pt x="8115300" y="0"/>
                </a:lnTo>
                <a:lnTo>
                  <a:pt x="8115300" y="4446508"/>
                </a:lnTo>
                <a:lnTo>
                  <a:pt x="0" y="4446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33998" y="648041"/>
            <a:ext cx="4620005" cy="127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9"/>
              </a:lnSpc>
              <a:spcBef>
                <a:spcPct val="0"/>
              </a:spcBef>
            </a:pPr>
            <a:r>
              <a:rPr lang="en-US" sz="7363">
                <a:solidFill>
                  <a:srgbClr val="424242"/>
                </a:solidFill>
                <a:latin typeface="Maragsa"/>
                <a:ea typeface="Maragsa"/>
                <a:cs typeface="Maragsa"/>
                <a:sym typeface="Maragsa"/>
              </a:rPr>
              <a:t>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800158"/>
            <a:ext cx="5665659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Login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93641" y="3655945"/>
            <a:ext cx="5665659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Dashboard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355665"/>
            <a:ext cx="7980897" cy="5002312"/>
          </a:xfrm>
          <a:custGeom>
            <a:avLst/>
            <a:gdLst/>
            <a:ahLst/>
            <a:cxnLst/>
            <a:rect r="r" b="b" t="t" l="l"/>
            <a:pathLst>
              <a:path h="5002312" w="7980897">
                <a:moveTo>
                  <a:pt x="0" y="0"/>
                </a:moveTo>
                <a:lnTo>
                  <a:pt x="7980897" y="0"/>
                </a:lnTo>
                <a:lnTo>
                  <a:pt x="7980897" y="5002312"/>
                </a:lnTo>
                <a:lnTo>
                  <a:pt x="0" y="5002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22390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2" y="0"/>
                </a:lnTo>
                <a:lnTo>
                  <a:pt x="8233002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33998" y="648041"/>
            <a:ext cx="4620005" cy="127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9"/>
              </a:lnSpc>
              <a:spcBef>
                <a:spcPct val="0"/>
              </a:spcBef>
            </a:pPr>
            <a:r>
              <a:rPr lang="en-US" sz="7363">
                <a:solidFill>
                  <a:srgbClr val="424242"/>
                </a:solidFill>
                <a:latin typeface="Maragsa"/>
                <a:ea typeface="Maragsa"/>
                <a:cs typeface="Maragsa"/>
                <a:sym typeface="Maragsa"/>
              </a:rPr>
              <a:t>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44831"/>
            <a:ext cx="5665659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Tambah Karyawan Baru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59237" y="3866715"/>
            <a:ext cx="5665659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Tambah Departemen Baru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355665"/>
            <a:ext cx="8115300" cy="4726659"/>
          </a:xfrm>
          <a:custGeom>
            <a:avLst/>
            <a:gdLst/>
            <a:ahLst/>
            <a:cxnLst/>
            <a:rect r="r" b="b" t="t" l="l"/>
            <a:pathLst>
              <a:path h="4726659" w="8115300">
                <a:moveTo>
                  <a:pt x="0" y="0"/>
                </a:moveTo>
                <a:lnTo>
                  <a:pt x="8115300" y="0"/>
                </a:lnTo>
                <a:lnTo>
                  <a:pt x="8115300" y="4726659"/>
                </a:lnTo>
                <a:lnTo>
                  <a:pt x="0" y="4726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59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7565"/>
            <a:ext cx="8115300" cy="5792295"/>
          </a:xfrm>
          <a:custGeom>
            <a:avLst/>
            <a:gdLst/>
            <a:ahLst/>
            <a:cxnLst/>
            <a:rect r="r" b="b" t="t" l="l"/>
            <a:pathLst>
              <a:path h="5792295" w="8115300">
                <a:moveTo>
                  <a:pt x="0" y="0"/>
                </a:moveTo>
                <a:lnTo>
                  <a:pt x="8115300" y="0"/>
                </a:lnTo>
                <a:lnTo>
                  <a:pt x="8115300" y="5792295"/>
                </a:lnTo>
                <a:lnTo>
                  <a:pt x="0" y="5792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33998" y="648041"/>
            <a:ext cx="4620005" cy="127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9"/>
              </a:lnSpc>
              <a:spcBef>
                <a:spcPct val="0"/>
              </a:spcBef>
            </a:pPr>
            <a:r>
              <a:rPr lang="en-US" sz="7363">
                <a:solidFill>
                  <a:srgbClr val="424242"/>
                </a:solidFill>
                <a:latin typeface="Maragsa"/>
                <a:ea typeface="Maragsa"/>
                <a:cs typeface="Maragsa"/>
                <a:sym typeface="Maragsa"/>
              </a:rPr>
              <a:t>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44831"/>
            <a:ext cx="5665659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Detail Karyawan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59237" y="3866715"/>
            <a:ext cx="5665659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Detail Departemen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38" y="2144171"/>
            <a:ext cx="6473189" cy="5338658"/>
          </a:xfrm>
          <a:custGeom>
            <a:avLst/>
            <a:gdLst/>
            <a:ahLst/>
            <a:cxnLst/>
            <a:rect r="r" b="b" t="t" l="l"/>
            <a:pathLst>
              <a:path h="5338658" w="6473189">
                <a:moveTo>
                  <a:pt x="0" y="0"/>
                </a:moveTo>
                <a:lnTo>
                  <a:pt x="6473189" y="0"/>
                </a:lnTo>
                <a:lnTo>
                  <a:pt x="6473189" y="5338658"/>
                </a:lnTo>
                <a:lnTo>
                  <a:pt x="0" y="5338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7555" y="5048209"/>
            <a:ext cx="5643757" cy="5097442"/>
          </a:xfrm>
          <a:custGeom>
            <a:avLst/>
            <a:gdLst/>
            <a:ahLst/>
            <a:cxnLst/>
            <a:rect r="r" b="b" t="t" l="l"/>
            <a:pathLst>
              <a:path h="5097442" w="5643757">
                <a:moveTo>
                  <a:pt x="0" y="0"/>
                </a:moveTo>
                <a:lnTo>
                  <a:pt x="5643757" y="0"/>
                </a:lnTo>
                <a:lnTo>
                  <a:pt x="5643757" y="5097442"/>
                </a:lnTo>
                <a:lnTo>
                  <a:pt x="0" y="5097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75" t="0" r="-3547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83127" y="2144171"/>
            <a:ext cx="2884262" cy="5338658"/>
          </a:xfrm>
          <a:custGeom>
            <a:avLst/>
            <a:gdLst/>
            <a:ahLst/>
            <a:cxnLst/>
            <a:rect r="r" b="b" t="t" l="l"/>
            <a:pathLst>
              <a:path h="5338658" w="2884262">
                <a:moveTo>
                  <a:pt x="0" y="0"/>
                </a:moveTo>
                <a:lnTo>
                  <a:pt x="2884261" y="0"/>
                </a:lnTo>
                <a:lnTo>
                  <a:pt x="2884261" y="5338658"/>
                </a:lnTo>
                <a:lnTo>
                  <a:pt x="0" y="533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4002" y="800441"/>
            <a:ext cx="6213066" cy="4247768"/>
          </a:xfrm>
          <a:custGeom>
            <a:avLst/>
            <a:gdLst/>
            <a:ahLst/>
            <a:cxnLst/>
            <a:rect r="r" b="b" t="t" l="l"/>
            <a:pathLst>
              <a:path h="4247768" w="6213066">
                <a:moveTo>
                  <a:pt x="0" y="0"/>
                </a:moveTo>
                <a:lnTo>
                  <a:pt x="6213066" y="0"/>
                </a:lnTo>
                <a:lnTo>
                  <a:pt x="6213066" y="4247768"/>
                </a:lnTo>
                <a:lnTo>
                  <a:pt x="0" y="4247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019" t="0" r="-3197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91312" y="5048209"/>
            <a:ext cx="2555307" cy="5097442"/>
          </a:xfrm>
          <a:custGeom>
            <a:avLst/>
            <a:gdLst/>
            <a:ahLst/>
            <a:cxnLst/>
            <a:rect r="r" b="b" t="t" l="l"/>
            <a:pathLst>
              <a:path h="5097442" w="2555307">
                <a:moveTo>
                  <a:pt x="0" y="0"/>
                </a:moveTo>
                <a:lnTo>
                  <a:pt x="2555307" y="0"/>
                </a:lnTo>
                <a:lnTo>
                  <a:pt x="2555307" y="5097442"/>
                </a:lnTo>
                <a:lnTo>
                  <a:pt x="0" y="5097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70" t="-1156" r="-7844" b="-290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33998" y="648041"/>
            <a:ext cx="4620005" cy="127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9"/>
              </a:lnSpc>
              <a:spcBef>
                <a:spcPct val="0"/>
              </a:spcBef>
            </a:pPr>
            <a:r>
              <a:rPr lang="en-US" sz="7363">
                <a:solidFill>
                  <a:srgbClr val="424242"/>
                </a:solidFill>
                <a:latin typeface="Maragsa"/>
                <a:ea typeface="Maragsa"/>
                <a:cs typeface="Maragsa"/>
                <a:sym typeface="Maragsa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938" y="1476239"/>
            <a:ext cx="7543161" cy="66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9"/>
              </a:lnSpc>
              <a:spcBef>
                <a:spcPct val="0"/>
              </a:spcBef>
            </a:pPr>
            <a:r>
              <a:rPr lang="en-US" sz="3328">
                <a:solidFill>
                  <a:srgbClr val="424242"/>
                </a:solidFill>
                <a:latin typeface="Agrandir"/>
                <a:ea typeface="Agrandir"/>
                <a:cs typeface="Agrandir"/>
                <a:sym typeface="Agrandir"/>
              </a:rPr>
              <a:t>Dashboard Analisis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57035" y="1636614"/>
            <a:ext cx="6697269" cy="6660739"/>
          </a:xfrm>
          <a:custGeom>
            <a:avLst/>
            <a:gdLst/>
            <a:ahLst/>
            <a:cxnLst/>
            <a:rect r="r" b="b" t="t" l="l"/>
            <a:pathLst>
              <a:path h="6660739" w="6697269">
                <a:moveTo>
                  <a:pt x="0" y="0"/>
                </a:moveTo>
                <a:lnTo>
                  <a:pt x="6697270" y="0"/>
                </a:lnTo>
                <a:lnTo>
                  <a:pt x="6697270" y="6660739"/>
                </a:lnTo>
                <a:lnTo>
                  <a:pt x="0" y="6660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30038" y="3731333"/>
            <a:ext cx="10627924" cy="257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2"/>
              </a:lnSpc>
              <a:spcBef>
                <a:spcPct val="0"/>
              </a:spcBef>
            </a:pPr>
            <a:r>
              <a:rPr lang="en-US" sz="15023">
                <a:solidFill>
                  <a:srgbClr val="F8F4EB"/>
                </a:solidFill>
                <a:latin typeface="Maragsa"/>
                <a:ea typeface="Maragsa"/>
                <a:cs typeface="Maragsa"/>
                <a:sym typeface="Maragsa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3573" y="9157249"/>
            <a:ext cx="2006159" cy="29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671">
                <a:solidFill>
                  <a:srgbClr val="747572"/>
                </a:solidFill>
                <a:latin typeface="Maragsa"/>
                <a:ea typeface="Maragsa"/>
                <a:cs typeface="Maragsa"/>
                <a:sym typeface="Maragsa"/>
              </a:rPr>
              <a:t>Small note for student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3573" y="9402194"/>
            <a:ext cx="2957365" cy="27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8"/>
              </a:lnSpc>
              <a:spcBef>
                <a:spcPct val="0"/>
              </a:spcBef>
            </a:pPr>
            <a:r>
              <a:rPr lang="en-US" sz="1520">
                <a:solidFill>
                  <a:srgbClr val="747572"/>
                </a:solidFill>
                <a:latin typeface="Maragsa"/>
                <a:ea typeface="Maragsa"/>
                <a:cs typeface="Maragsa"/>
                <a:sym typeface="Maragsa"/>
              </a:rPr>
              <a:t>“don’t ask if you don’t wanna be asked”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DAGl1xSRx00</dc:identifier>
  <dcterms:modified xsi:type="dcterms:W3CDTF">2011-08-01T06:04:30Z</dcterms:modified>
  <cp:revision>1</cp:revision>
  <dc:title>TUBES ABP</dc:title>
</cp:coreProperties>
</file>